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2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41ABA-D723-461E-AF10-9A029DD3823A}" type="datetimeFigureOut">
              <a:rPr lang="zh-TW" altLang="en-US" smtClean="0"/>
              <a:t>2014-03-11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14947-548B-4A21-AB58-F93CA332684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7948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14947-548B-4A21-AB58-F93CA3326844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67635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14947-548B-4A21-AB58-F93CA3326844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64309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14947-548B-4A21-AB58-F93CA3326844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5111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14947-548B-4A21-AB58-F93CA3326844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849886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14947-548B-4A21-AB58-F93CA3326844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2388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14947-548B-4A21-AB58-F93CA3326844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98013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14947-548B-4A21-AB58-F93CA3326844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975569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14947-548B-4A21-AB58-F93CA3326844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71156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14947-548B-4A21-AB58-F93CA3326844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013744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14947-548B-4A21-AB58-F93CA3326844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4517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2014-03-11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2014-03-11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2014-03-11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2014-03-11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2014-03-11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2014-03-11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2014-03-11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2014-03-11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2014-03-11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2014-03-11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2014-03-11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t>2014-03-11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140.117.13.70/OLPRS/first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772400" cy="1780108"/>
          </a:xfrm>
        </p:spPr>
        <p:txBody>
          <a:bodyPr>
            <a:normAutofit/>
          </a:bodyPr>
          <a:lstStyle/>
          <a:p>
            <a:r>
              <a:rPr lang="zh-TW" altLang="en-US" sz="5400" dirty="0" smtClean="0"/>
              <a:t>中山大学国际事务处</a:t>
            </a:r>
            <a:endParaRPr lang="zh-TW" altLang="en-US" sz="54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3200" dirty="0" smtClean="0"/>
              <a:t>自费选读生来校行政费缴款说明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88869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95537" y="2492896"/>
            <a:ext cx="7884864" cy="3633267"/>
          </a:xfrm>
        </p:spPr>
        <p:txBody>
          <a:bodyPr>
            <a:normAutofit/>
          </a:bodyPr>
          <a:lstStyle/>
          <a:p>
            <a:r>
              <a:rPr lang="zh-TW" altLang="en-US" sz="2800" dirty="0" smtClean="0"/>
              <a:t>信用卡繳費約三個工作天後入帳。</a:t>
            </a:r>
            <a:endParaRPr lang="en-US" altLang="zh-TW" sz="2800" dirty="0" smtClean="0"/>
          </a:p>
          <a:p>
            <a:r>
              <a:rPr lang="zh-TW" altLang="en-US" sz="2800" dirty="0" smtClean="0"/>
              <a:t>國際事務處收到款項後，將會寄送</a:t>
            </a:r>
            <a:r>
              <a:rPr lang="en-US" altLang="zh-TW" sz="2800" dirty="0" smtClean="0"/>
              <a:t>e-mail</a:t>
            </a:r>
            <a:r>
              <a:rPr lang="zh-TW" altLang="en-US" sz="2800" dirty="0" smtClean="0"/>
              <a:t>確認信。</a:t>
            </a:r>
            <a:endParaRPr lang="zh-TW" altLang="en-US" sz="2800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缴款确认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0354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251520" y="2564904"/>
            <a:ext cx="8712968" cy="3744416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2013</a:t>
            </a:r>
            <a:r>
              <a:rPr lang="zh-TW" altLang="en-US" sz="2800" dirty="0" smtClean="0"/>
              <a:t>年</a:t>
            </a:r>
            <a:r>
              <a:rPr lang="en-US" altLang="zh-TW" sz="2800" dirty="0" smtClean="0"/>
              <a:t>10</a:t>
            </a:r>
            <a:r>
              <a:rPr lang="zh-TW" altLang="en-US" sz="2800" dirty="0" smtClean="0"/>
              <a:t>月</a:t>
            </a:r>
            <a:r>
              <a:rPr lang="en-US" altLang="zh-TW" sz="2800" dirty="0" smtClean="0"/>
              <a:t>30</a:t>
            </a:r>
            <a:r>
              <a:rPr lang="zh-TW" altLang="en-US" sz="2800" dirty="0" smtClean="0"/>
              <a:t>日经本校</a:t>
            </a:r>
            <a:r>
              <a:rPr lang="en-US" altLang="zh-TW" sz="2800" dirty="0" smtClean="0"/>
              <a:t>102</a:t>
            </a:r>
            <a:r>
              <a:rPr lang="zh-TW" altLang="en-US" sz="2800" dirty="0" smtClean="0"/>
              <a:t>学年度第</a:t>
            </a:r>
            <a:r>
              <a:rPr lang="en-US" altLang="zh-TW" sz="2800" dirty="0" smtClean="0"/>
              <a:t>1</a:t>
            </a:r>
            <a:r>
              <a:rPr lang="zh-TW" altLang="en-US" sz="2800" dirty="0" smtClean="0"/>
              <a:t>学期第</a:t>
            </a:r>
            <a:r>
              <a:rPr lang="en-US" altLang="zh-TW" sz="2800" dirty="0" smtClean="0"/>
              <a:t>5</a:t>
            </a:r>
            <a:r>
              <a:rPr lang="zh-TW" altLang="en-US" sz="2800" dirty="0" smtClean="0"/>
              <a:t>次行政会议通过</a:t>
            </a:r>
            <a:r>
              <a:rPr lang="en-US" altLang="zh-TW" sz="2800" dirty="0" smtClean="0">
                <a:latin typeface="新細明體"/>
                <a:ea typeface="新細明體"/>
              </a:rPr>
              <a:t>〈</a:t>
            </a:r>
            <a:r>
              <a:rPr lang="zh-TW" altLang="en-US" sz="2800" dirty="0" smtClean="0"/>
              <a:t>国立中山大学境外学生来校访问实施办法</a:t>
            </a:r>
            <a:r>
              <a:rPr lang="en-US" altLang="zh-TW" sz="2800" dirty="0" smtClean="0">
                <a:latin typeface="新細明體"/>
                <a:ea typeface="新細明體"/>
              </a:rPr>
              <a:t>〉</a:t>
            </a:r>
            <a:endParaRPr lang="en-US" altLang="zh-TW" sz="2800" dirty="0" smtClean="0"/>
          </a:p>
          <a:p>
            <a:r>
              <a:rPr lang="zh-TW" altLang="en-US" sz="2800" dirty="0" smtClean="0"/>
              <a:t>第七条：</a:t>
            </a:r>
            <a:r>
              <a:rPr lang="zh-TW" altLang="en-US" sz="2800" dirty="0" smtClean="0">
                <a:latin typeface="新細明體"/>
                <a:ea typeface="新細明體"/>
              </a:rPr>
              <a:t>「</a:t>
            </a:r>
            <a:r>
              <a:rPr lang="zh-TW" altLang="en-US" sz="2800" dirty="0" smtClean="0"/>
              <a:t>来校访问境外学生，</a:t>
            </a:r>
            <a:r>
              <a:rPr lang="zh-TW" altLang="en-US" sz="2800" dirty="0"/>
              <a:t>除本校姊妹</a:t>
            </a:r>
            <a:r>
              <a:rPr lang="zh-TW" altLang="en-US" sz="2800" dirty="0" smtClean="0"/>
              <a:t>校</a:t>
            </a:r>
            <a:r>
              <a:rPr lang="zh-TW" altLang="en-US" sz="2800" dirty="0" smtClean="0">
                <a:solidFill>
                  <a:srgbClr val="FF0000"/>
                </a:solidFill>
              </a:rPr>
              <a:t>交换名额内之</a:t>
            </a:r>
            <a:r>
              <a:rPr lang="zh-TW" altLang="en-US" sz="2800" dirty="0" smtClean="0"/>
              <a:t>交换生外，均需缴交</a:t>
            </a:r>
            <a:r>
              <a:rPr lang="zh-TW" altLang="en-US" sz="2800" dirty="0" smtClean="0">
                <a:solidFill>
                  <a:srgbClr val="FF0000"/>
                </a:solidFill>
              </a:rPr>
              <a:t>行政费新台币</a:t>
            </a:r>
            <a:r>
              <a:rPr lang="en-US" altLang="zh-TW" sz="2800" dirty="0" smtClean="0">
                <a:solidFill>
                  <a:srgbClr val="FF0000"/>
                </a:solidFill>
              </a:rPr>
              <a:t>3,000</a:t>
            </a:r>
            <a:r>
              <a:rPr lang="zh-TW" altLang="en-US" sz="2800" dirty="0" smtClean="0">
                <a:solidFill>
                  <a:srgbClr val="FF0000"/>
                </a:solidFill>
              </a:rPr>
              <a:t>元</a:t>
            </a:r>
            <a:r>
              <a:rPr lang="en-US" altLang="zh-TW" sz="2800" dirty="0" smtClean="0">
                <a:solidFill>
                  <a:srgbClr val="FF0000"/>
                </a:solidFill>
              </a:rPr>
              <a:t>(</a:t>
            </a:r>
            <a:r>
              <a:rPr lang="zh-TW" altLang="en-US" sz="2800" dirty="0" smtClean="0">
                <a:solidFill>
                  <a:srgbClr val="FF0000"/>
                </a:solidFill>
              </a:rPr>
              <a:t>或美金</a:t>
            </a:r>
            <a:r>
              <a:rPr lang="en-US" altLang="zh-TW" sz="2800" dirty="0" smtClean="0">
                <a:solidFill>
                  <a:srgbClr val="FF0000"/>
                </a:solidFill>
              </a:rPr>
              <a:t>100</a:t>
            </a:r>
            <a:r>
              <a:rPr lang="zh-TW" altLang="en-US" sz="2800" dirty="0" smtClean="0">
                <a:solidFill>
                  <a:srgbClr val="FF0000"/>
                </a:solidFill>
              </a:rPr>
              <a:t>元</a:t>
            </a:r>
            <a:r>
              <a:rPr lang="en-US" altLang="zh-TW" sz="2800" dirty="0" smtClean="0">
                <a:solidFill>
                  <a:srgbClr val="FF0000"/>
                </a:solidFill>
              </a:rPr>
              <a:t>)</a:t>
            </a:r>
            <a:r>
              <a:rPr lang="zh-TW" altLang="en-US" sz="2800" dirty="0" smtClean="0"/>
              <a:t>。因故放弃来校访问者</a:t>
            </a:r>
            <a:r>
              <a:rPr lang="zh-TW" altLang="en-US" sz="2800" dirty="0"/>
              <a:t>，一律</a:t>
            </a:r>
            <a:r>
              <a:rPr lang="zh-TW" altLang="en-US" sz="2800" dirty="0" smtClean="0"/>
              <a:t>不予退还行政费。</a:t>
            </a:r>
            <a:r>
              <a:rPr lang="zh-TW" altLang="en-US" sz="2800" dirty="0" smtClean="0">
                <a:latin typeface="新細明體"/>
                <a:ea typeface="新細明體"/>
              </a:rPr>
              <a:t>」</a:t>
            </a:r>
            <a:endParaRPr lang="zh-TW" altLang="en-US" sz="2800" dirty="0"/>
          </a:p>
          <a:p>
            <a:endParaRPr lang="zh-TW" altLang="en-US" sz="2800" dirty="0"/>
          </a:p>
          <a:p>
            <a:endParaRPr lang="zh-TW" altLang="en-US" sz="2800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相关法规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2106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前往本校线上收款系统：</a:t>
            </a:r>
            <a:r>
              <a:rPr lang="en-US" altLang="zh-TW" dirty="0" smtClean="0">
                <a:hlinkClick r:id="rId3"/>
              </a:rPr>
              <a:t>http</a:t>
            </a:r>
            <a:r>
              <a:rPr lang="en-US" altLang="zh-TW" dirty="0">
                <a:hlinkClick r:id="rId3"/>
              </a:rPr>
              <a:t>://</a:t>
            </a:r>
            <a:r>
              <a:rPr lang="en-US" altLang="zh-TW" dirty="0" smtClean="0">
                <a:hlinkClick r:id="rId3"/>
              </a:rPr>
              <a:t>140.117.13.70/OLPRS/first.html</a:t>
            </a:r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缴款程序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6201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+mn-ea"/>
                <a:ea typeface="+mn-ea"/>
              </a:rPr>
              <a:t>点击左方「繳款」键</a:t>
            </a:r>
            <a:endParaRPr lang="zh-TW" altLang="en-US" dirty="0">
              <a:latin typeface="+mn-ea"/>
              <a:ea typeface="+mn-e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8136903" cy="515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橢圓 4"/>
          <p:cNvSpPr/>
          <p:nvPr/>
        </p:nvSpPr>
        <p:spPr>
          <a:xfrm>
            <a:off x="2339752" y="3717032"/>
            <a:ext cx="2016224" cy="1296144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2652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进入连线缴费画面：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sz="3600" dirty="0" smtClean="0">
                <a:latin typeface="+mn-ea"/>
                <a:ea typeface="+mn-ea"/>
              </a:rPr>
              <a:t>「收款單位」请选「國際事務處」</a:t>
            </a:r>
            <a:endParaRPr lang="zh-TW" altLang="en-US" sz="3600" dirty="0">
              <a:latin typeface="+mn-ea"/>
              <a:ea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664" y="1628800"/>
            <a:ext cx="7486650" cy="5039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419872" y="4581128"/>
            <a:ext cx="3600400" cy="1440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585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「收款款別」请选「境外學生來校訪問行政費」</a:t>
            </a: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74700"/>
            <a:ext cx="8280920" cy="502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275856" y="5085184"/>
            <a:ext cx="4176464" cy="2160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216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 smtClean="0"/>
              <a:t>填入下方所需数据</a:t>
            </a:r>
            <a:endParaRPr lang="zh-TW" altLang="en-US" sz="36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712968" cy="5373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5292080" y="3923764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u="sng" dirty="0" smtClean="0">
                <a:solidFill>
                  <a:srgbClr val="FF0000"/>
                </a:solidFill>
              </a:rPr>
              <a:t>請填入繳款學生姓名</a:t>
            </a:r>
            <a:endParaRPr lang="zh-TW" altLang="en-US" sz="1600" b="1" u="sng" dirty="0">
              <a:solidFill>
                <a:srgbClr val="FF0000"/>
              </a:solidFill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5292080" y="4242574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u="sng" dirty="0" smtClean="0">
                <a:solidFill>
                  <a:srgbClr val="FF0000"/>
                </a:solidFill>
              </a:rPr>
              <a:t>請填入學生原所屬學校</a:t>
            </a:r>
            <a:endParaRPr lang="zh-TW" altLang="en-US" sz="1600" b="1" u="sng" dirty="0">
              <a:solidFill>
                <a:srgbClr val="FF0000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5292080" y="4602614"/>
            <a:ext cx="3262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u="sng" dirty="0" smtClean="0">
                <a:solidFill>
                  <a:srgbClr val="FF0000"/>
                </a:solidFill>
              </a:rPr>
              <a:t>請注意所填金額與下方對應之幣值</a:t>
            </a:r>
            <a:endParaRPr lang="zh-TW" altLang="en-US" sz="1600" b="1" u="sng" dirty="0">
              <a:solidFill>
                <a:srgbClr val="FF0000"/>
              </a:solidFill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5148064" y="5901739"/>
            <a:ext cx="38778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u="sng" dirty="0" smtClean="0">
                <a:solidFill>
                  <a:srgbClr val="FF0000"/>
                </a:solidFill>
              </a:rPr>
              <a:t>僅限於台灣銀行、在台之</a:t>
            </a:r>
            <a:r>
              <a:rPr lang="en-US" altLang="zh-TW" sz="1600" b="1" u="sng" dirty="0" smtClean="0">
                <a:solidFill>
                  <a:srgbClr val="FF0000"/>
                </a:solidFill>
              </a:rPr>
              <a:t>ATM</a:t>
            </a:r>
            <a:r>
              <a:rPr lang="zh-TW" altLang="en-US" sz="1600" b="1" u="sng" dirty="0" smtClean="0">
                <a:solidFill>
                  <a:srgbClr val="FF0000"/>
                </a:solidFill>
              </a:rPr>
              <a:t>與超商繳款</a:t>
            </a:r>
            <a:endParaRPr lang="zh-TW" altLang="en-US" sz="1600" b="1" u="sng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35896" y="5085184"/>
            <a:ext cx="3687509" cy="64807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0" name="直線單箭頭接點 9"/>
          <p:cNvCxnSpPr/>
          <p:nvPr/>
        </p:nvCxnSpPr>
        <p:spPr>
          <a:xfrm>
            <a:off x="6307742" y="5733256"/>
            <a:ext cx="102593" cy="21602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749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确认金额无误后点击「</a:t>
            </a:r>
            <a:r>
              <a:rPr lang="zh-TW" altLang="en-US" sz="40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確認</a:t>
            </a:r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」键；</a:t>
            </a:r>
            <a:r>
              <a:rPr lang="en-US" altLang="zh-TW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否则往下按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zh-TW" altLang="en-US" sz="40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取消</a:t>
            </a:r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」键回上页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8280920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619672" y="4005064"/>
            <a:ext cx="792088" cy="18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642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填入相关数据进行缴费</a:t>
            </a:r>
            <a:endParaRPr lang="zh-TW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344816" cy="519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987824" y="4077072"/>
            <a:ext cx="4752528" cy="10801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2987824" y="5229200"/>
            <a:ext cx="1512168" cy="2880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325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42</TotalTime>
  <Words>275</Words>
  <Application>Microsoft Office PowerPoint</Application>
  <PresentationFormat>如螢幕大小 (4:3)</PresentationFormat>
  <Paragraphs>30</Paragraphs>
  <Slides>10</Slides>
  <Notes>10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1" baseType="lpstr">
      <vt:lpstr>波形</vt:lpstr>
      <vt:lpstr>中山大学国际事务处</vt:lpstr>
      <vt:lpstr>相关法规</vt:lpstr>
      <vt:lpstr>缴款程序</vt:lpstr>
      <vt:lpstr>点击左方「繳款」键</vt:lpstr>
      <vt:lpstr>进入连线缴费画面： 「收款單位」请选「國際事務處」</vt:lpstr>
      <vt:lpstr>「收款款別」请选「境外學生來校訪問行政費」</vt:lpstr>
      <vt:lpstr>填入下方所需数据</vt:lpstr>
      <vt:lpstr>确认金额无误后点击「確認」键； 否则往下按「取消」键回上页</vt:lpstr>
      <vt:lpstr>填入相关数据进行缴费</vt:lpstr>
      <vt:lpstr>缴款确认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中山大學國際事務處</dc:title>
  <cp:lastModifiedBy>user</cp:lastModifiedBy>
  <cp:revision>6</cp:revision>
  <dcterms:modified xsi:type="dcterms:W3CDTF">2014-03-11T02:20:46Z</dcterms:modified>
</cp:coreProperties>
</file>